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9"/>
  </p:notes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0" r:id="rId10"/>
    <p:sldId id="266" r:id="rId11"/>
    <p:sldId id="273" r:id="rId12"/>
    <p:sldId id="267" r:id="rId13"/>
    <p:sldId id="268" r:id="rId14"/>
    <p:sldId id="270" r:id="rId15"/>
    <p:sldId id="303" r:id="rId16"/>
    <p:sldId id="271" r:id="rId17"/>
    <p:sldId id="304" r:id="rId18"/>
    <p:sldId id="305" r:id="rId19"/>
    <p:sldId id="272" r:id="rId20"/>
    <p:sldId id="274" r:id="rId21"/>
    <p:sldId id="275" r:id="rId22"/>
    <p:sldId id="276" r:id="rId23"/>
    <p:sldId id="277" r:id="rId24"/>
    <p:sldId id="278" r:id="rId25"/>
    <p:sldId id="279" r:id="rId26"/>
    <p:sldId id="306" r:id="rId27"/>
    <p:sldId id="285" r:id="rId28"/>
    <p:sldId id="280" r:id="rId29"/>
    <p:sldId id="281" r:id="rId30"/>
    <p:sldId id="282" r:id="rId31"/>
    <p:sldId id="283" r:id="rId32"/>
    <p:sldId id="284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301" r:id="rId45"/>
    <p:sldId id="297" r:id="rId46"/>
    <p:sldId id="302" r:id="rId47"/>
    <p:sldId id="300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6B4D84-73E1-4515-85E1-5AE996F6F3C8}">
          <p14:sldIdLst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60"/>
            <p14:sldId id="266"/>
            <p14:sldId id="273"/>
            <p14:sldId id="267"/>
            <p14:sldId id="268"/>
            <p14:sldId id="270"/>
            <p14:sldId id="303"/>
            <p14:sldId id="271"/>
            <p14:sldId id="304"/>
            <p14:sldId id="305"/>
            <p14:sldId id="272"/>
            <p14:sldId id="274"/>
            <p14:sldId id="275"/>
            <p14:sldId id="276"/>
            <p14:sldId id="277"/>
            <p14:sldId id="278"/>
            <p14:sldId id="279"/>
            <p14:sldId id="306"/>
            <p14:sldId id="285"/>
            <p14:sldId id="280"/>
            <p14:sldId id="281"/>
            <p14:sldId id="282"/>
            <p14:sldId id="283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01"/>
            <p14:sldId id="297"/>
            <p14:sldId id="302"/>
            <p14:sldId id="300"/>
          </p14:sldIdLst>
        </p14:section>
        <p14:section name="Untitled Section" id="{68158BE9-B7CC-46B9-B6E4-FBCF75D8732E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206" y="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6431B-3EC1-49F7-A6EE-54BFC74A8A6C}" type="datetimeFigureOut">
              <a:rPr lang="it-IT" smtClean="0"/>
              <a:t>12/12/2018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81877-F21E-4946-B4A6-DAE318D17A2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997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01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2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6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5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72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74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12-Dec-18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0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12-Dec-18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04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12-Dec-18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12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2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8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08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it-IT" b="1" dirty="0" smtClean="0">
                <a:solidFill>
                  <a:schemeClr val="tx2"/>
                </a:solidFill>
              </a:rPr>
              <a:t>DAVID LOWE, UBC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smtClean="0">
                <a:solidFill>
                  <a:schemeClr val="tx1"/>
                </a:solidFill>
              </a:rPr>
              <a:t>Slide Credit: Professor Mubarak Shah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82" y="1676400"/>
            <a:ext cx="6761017" cy="453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527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533400" y="464344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it-IT" b="1" dirty="0" smtClean="0"/>
              <a:t>SIFT Computation – Steps</a:t>
            </a: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304800" y="1607344"/>
            <a:ext cx="83820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4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None/>
            </a:pPr>
            <a:r>
              <a:rPr lang="en-US" altLang="it-IT" b="1" dirty="0" smtClean="0"/>
              <a:t>(1) Scale-space extrema detection</a:t>
            </a:r>
          </a:p>
          <a:p>
            <a:pPr lvl="1"/>
            <a:r>
              <a:rPr lang="en-US" altLang="it-IT" dirty="0" smtClean="0"/>
              <a:t>Extract scale and rotation invariant interest points (i.e.,</a:t>
            </a:r>
            <a:r>
              <a:rPr lang="en-US" altLang="it-IT" dirty="0" err="1" smtClean="0"/>
              <a:t>keypoints</a:t>
            </a:r>
            <a:r>
              <a:rPr lang="en-US" altLang="it-IT" dirty="0" smtClean="0"/>
              <a:t>). </a:t>
            </a:r>
          </a:p>
          <a:p>
            <a:pPr>
              <a:buFontTx/>
              <a:buNone/>
            </a:pPr>
            <a:r>
              <a:rPr lang="en-US" altLang="it-IT" b="1" dirty="0" smtClean="0"/>
              <a:t>(2) </a:t>
            </a:r>
            <a:r>
              <a:rPr lang="en-US" altLang="it-IT" b="1" dirty="0" err="1" smtClean="0"/>
              <a:t>Keypoint</a:t>
            </a:r>
            <a:r>
              <a:rPr lang="en-US" altLang="it-IT" b="1" dirty="0" smtClean="0"/>
              <a:t> localization</a:t>
            </a:r>
          </a:p>
          <a:p>
            <a:pPr lvl="1"/>
            <a:r>
              <a:rPr lang="en-US" altLang="it-IT" dirty="0" smtClean="0"/>
              <a:t>Determine location and scale for each interest point.</a:t>
            </a:r>
          </a:p>
          <a:p>
            <a:pPr lvl="1"/>
            <a:r>
              <a:rPr lang="en-US" altLang="it-IT" dirty="0" smtClean="0"/>
              <a:t>Eliminate “weak” </a:t>
            </a:r>
            <a:r>
              <a:rPr lang="en-US" altLang="it-IT" dirty="0" err="1" smtClean="0"/>
              <a:t>keypoints</a:t>
            </a:r>
            <a:endParaRPr lang="en-US" altLang="it-IT" dirty="0" smtClean="0"/>
          </a:p>
          <a:p>
            <a:pPr>
              <a:buFontTx/>
              <a:buNone/>
            </a:pPr>
            <a:r>
              <a:rPr lang="en-US" altLang="it-IT" b="1" dirty="0" smtClean="0"/>
              <a:t>(3) Orientation assignment</a:t>
            </a:r>
          </a:p>
          <a:p>
            <a:pPr lvl="1"/>
            <a:r>
              <a:rPr lang="en-US" altLang="it-IT" dirty="0" smtClean="0"/>
              <a:t>Assign one or more orientations to each </a:t>
            </a:r>
            <a:r>
              <a:rPr lang="en-US" altLang="it-IT" dirty="0" err="1" smtClean="0"/>
              <a:t>keypoint</a:t>
            </a:r>
            <a:r>
              <a:rPr lang="en-US" altLang="it-IT" dirty="0" smtClean="0"/>
              <a:t>.</a:t>
            </a:r>
          </a:p>
          <a:p>
            <a:pPr>
              <a:buFontTx/>
              <a:buNone/>
            </a:pPr>
            <a:r>
              <a:rPr lang="en-US" altLang="it-IT" b="1" dirty="0" smtClean="0"/>
              <a:t>(4) </a:t>
            </a:r>
            <a:r>
              <a:rPr lang="en-US" altLang="it-IT" b="1" dirty="0" err="1" smtClean="0"/>
              <a:t>Keypoint</a:t>
            </a:r>
            <a:r>
              <a:rPr lang="en-US" altLang="it-IT" b="1" dirty="0" smtClean="0"/>
              <a:t> descriptor</a:t>
            </a:r>
          </a:p>
          <a:p>
            <a:pPr lvl="1"/>
            <a:r>
              <a:rPr lang="en-US" altLang="it-IT" dirty="0" smtClean="0"/>
              <a:t>Use local image gradients at the selected scale.</a:t>
            </a:r>
            <a:endParaRPr lang="en-US" altLang="it-IT" b="1" dirty="0" smtClean="0"/>
          </a:p>
        </p:txBody>
      </p:sp>
    </p:spTree>
    <p:extLst>
      <p:ext uri="{BB962C8B-B14F-4D97-AF65-F5344CB8AC3E}">
        <p14:creationId xmlns:p14="http://schemas.microsoft.com/office/powerpoint/2010/main" val="2624575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382000" cy="1341438"/>
          </a:xfrm>
        </p:spPr>
        <p:txBody>
          <a:bodyPr/>
          <a:lstStyle/>
          <a:p>
            <a:r>
              <a:rPr lang="it-IT" b="1" dirty="0" smtClean="0">
                <a:solidFill>
                  <a:schemeClr val="tx2"/>
                </a:solidFill>
              </a:rPr>
              <a:t>Scale Space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1219200"/>
            <a:ext cx="8305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should be sigma value for </a:t>
            </a:r>
            <a:r>
              <a:rPr lang="en-US" sz="2800" dirty="0" smtClean="0"/>
              <a:t>Canny </a:t>
            </a:r>
            <a:r>
              <a:rPr lang="it-IT" sz="2800" dirty="0" smtClean="0"/>
              <a:t>and </a:t>
            </a:r>
            <a:r>
              <a:rPr lang="it-IT" sz="2800" dirty="0"/>
              <a:t>LG edge detection</a:t>
            </a:r>
            <a:r>
              <a:rPr lang="it-IT" sz="2800" dirty="0" smtClean="0"/>
              <a:t>?</a:t>
            </a:r>
          </a:p>
          <a:p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smtClean="0"/>
              <a:t> </a:t>
            </a:r>
            <a:r>
              <a:rPr lang="it-IT" sz="2800" dirty="0"/>
              <a:t>If use multiple sigma values (scales</a:t>
            </a:r>
            <a:r>
              <a:rPr lang="it-IT" sz="2800" dirty="0" smtClean="0"/>
              <a:t>), h</a:t>
            </a:r>
            <a:r>
              <a:rPr lang="en-US" sz="2800" dirty="0" smtClean="0"/>
              <a:t>ow </a:t>
            </a:r>
            <a:r>
              <a:rPr lang="en-US" sz="2800" dirty="0"/>
              <a:t>do you combine multiple </a:t>
            </a:r>
            <a:r>
              <a:rPr lang="en-US" sz="2800" dirty="0" smtClean="0"/>
              <a:t>edge </a:t>
            </a:r>
            <a:r>
              <a:rPr lang="it-IT" sz="2800" dirty="0" smtClean="0"/>
              <a:t>maps?</a:t>
            </a:r>
          </a:p>
          <a:p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smtClean="0"/>
              <a:t>Marr-Hildreth: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it-IT" sz="2800" i="1" dirty="0" smtClean="0"/>
              <a:t>Spatial </a:t>
            </a:r>
            <a:r>
              <a:rPr lang="it-IT" sz="2800" i="1" dirty="0"/>
              <a:t>Coincidence </a:t>
            </a:r>
            <a:r>
              <a:rPr lang="it-IT" sz="2800" dirty="0"/>
              <a:t>assumption: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sz="2400" dirty="0" err="1" smtClean="0"/>
              <a:t>Zerocrossings</a:t>
            </a:r>
            <a:r>
              <a:rPr lang="en-US" sz="2400" dirty="0" smtClean="0"/>
              <a:t> </a:t>
            </a:r>
            <a:r>
              <a:rPr lang="en-US" sz="2400" dirty="0"/>
              <a:t>that coincide over several </a:t>
            </a:r>
            <a:r>
              <a:rPr lang="en-US" sz="2400" dirty="0" smtClean="0"/>
              <a:t>scales</a:t>
            </a:r>
            <a:r>
              <a:rPr lang="it-IT" sz="2400" dirty="0" smtClean="0"/>
              <a:t> are </a:t>
            </a:r>
            <a:r>
              <a:rPr lang="it-IT" sz="2400" dirty="0"/>
              <a:t>physically significant.</a:t>
            </a:r>
          </a:p>
        </p:txBody>
      </p:sp>
      <p:sp>
        <p:nvSpPr>
          <p:cNvPr id="5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455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it-IT" b="1" dirty="0" smtClean="0">
                <a:solidFill>
                  <a:schemeClr val="tx2"/>
                </a:solidFill>
              </a:rPr>
              <a:t>Scale Space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65237"/>
            <a:ext cx="8382000" cy="4983163"/>
          </a:xfrm>
        </p:spPr>
        <p:txBody>
          <a:bodyPr/>
          <a:lstStyle/>
          <a:p>
            <a:r>
              <a:rPr lang="en-US" dirty="0"/>
              <a:t>Apply whole spectrum of scales</a:t>
            </a:r>
          </a:p>
          <a:p>
            <a:r>
              <a:rPr lang="it-IT" dirty="0" smtClean="0"/>
              <a:t>Plot </a:t>
            </a:r>
            <a:r>
              <a:rPr lang="it-IT" dirty="0"/>
              <a:t>zerocrossings vs scales in a scale-space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2638425"/>
            <a:ext cx="7134671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673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chemeClr val="tx2"/>
                </a:solidFill>
              </a:rPr>
              <a:t>Scale Space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Interpret scale space contours</a:t>
            </a:r>
          </a:p>
          <a:p>
            <a:pPr lvl="1"/>
            <a:r>
              <a:rPr lang="en-US" dirty="0" smtClean="0"/>
              <a:t>Contours </a:t>
            </a:r>
            <a:r>
              <a:rPr lang="en-US" dirty="0"/>
              <a:t>are arches, open at the bottom, </a:t>
            </a:r>
            <a:r>
              <a:rPr lang="en-US" dirty="0" smtClean="0"/>
              <a:t>closed </a:t>
            </a:r>
            <a:r>
              <a:rPr lang="it-IT" dirty="0" smtClean="0"/>
              <a:t>at </a:t>
            </a:r>
            <a:r>
              <a:rPr lang="it-IT" dirty="0"/>
              <a:t>the top</a:t>
            </a:r>
          </a:p>
          <a:p>
            <a:r>
              <a:rPr lang="it-IT" dirty="0" smtClean="0"/>
              <a:t>Interval </a:t>
            </a:r>
            <a:r>
              <a:rPr lang="it-IT" dirty="0"/>
              <a:t>tree</a:t>
            </a:r>
          </a:p>
          <a:p>
            <a:pPr lvl="2"/>
            <a:r>
              <a:rPr lang="en-US" dirty="0" smtClean="0"/>
              <a:t>Each </a:t>
            </a:r>
            <a:r>
              <a:rPr lang="en-US" dirty="0"/>
              <a:t>interval corresponds to a node in a tree, whose</a:t>
            </a:r>
          </a:p>
          <a:p>
            <a:pPr marL="800100" lvl="2" indent="0">
              <a:buNone/>
            </a:pPr>
            <a:r>
              <a:rPr lang="en-US" dirty="0"/>
              <a:t>parent node represents larger interval, from which</a:t>
            </a:r>
          </a:p>
          <a:p>
            <a:pPr marL="800100" lvl="2" indent="0">
              <a:buNone/>
            </a:pPr>
            <a:r>
              <a:rPr lang="en-US" dirty="0" smtClean="0"/>
              <a:t>interval </a:t>
            </a:r>
            <a:r>
              <a:rPr lang="en-US" dirty="0"/>
              <a:t>emerged, and whose off springs represent</a:t>
            </a:r>
          </a:p>
          <a:p>
            <a:pPr marL="800100" lvl="2" indent="0">
              <a:buNone/>
            </a:pPr>
            <a:r>
              <a:rPr lang="it-IT" dirty="0" smtClean="0"/>
              <a:t>smaller </a:t>
            </a:r>
            <a:r>
              <a:rPr lang="it-IT" dirty="0"/>
              <a:t>intervals.</a:t>
            </a:r>
          </a:p>
          <a:p>
            <a:pPr lvl="2"/>
            <a:r>
              <a:rPr lang="en-US" dirty="0" smtClean="0"/>
              <a:t>Stability </a:t>
            </a:r>
            <a:r>
              <a:rPr lang="en-US" dirty="0"/>
              <a:t>of a node is a scale range over which the</a:t>
            </a:r>
          </a:p>
          <a:p>
            <a:pPr marL="800100" lvl="2" indent="0">
              <a:buNone/>
            </a:pPr>
            <a:r>
              <a:rPr lang="it-IT" dirty="0"/>
              <a:t>interval exits.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962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chemeClr val="tx2"/>
                </a:solidFill>
              </a:rPr>
              <a:t>Scale Space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763000" cy="4602163"/>
          </a:xfrm>
        </p:spPr>
        <p:txBody>
          <a:bodyPr/>
          <a:lstStyle/>
          <a:p>
            <a:r>
              <a:rPr lang="it-IT" dirty="0"/>
              <a:t>Top level description</a:t>
            </a:r>
          </a:p>
          <a:p>
            <a:pPr lvl="1"/>
            <a:r>
              <a:rPr lang="en-US" dirty="0" smtClean="0"/>
              <a:t>Iteratively </a:t>
            </a:r>
            <a:r>
              <a:rPr lang="en-US" dirty="0"/>
              <a:t>remove nodes from the </a:t>
            </a:r>
            <a:r>
              <a:rPr lang="en-US" dirty="0" smtClean="0"/>
              <a:t>tree, splicing </a:t>
            </a:r>
            <a:r>
              <a:rPr lang="en-US" dirty="0"/>
              <a:t>out nodes that are less stable </a:t>
            </a:r>
            <a:r>
              <a:rPr lang="en-US" dirty="0" smtClean="0"/>
              <a:t>than  any </a:t>
            </a:r>
            <a:r>
              <a:rPr lang="en-US" dirty="0"/>
              <a:t>of their parents and off springs</a:t>
            </a:r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429000"/>
            <a:ext cx="5715000" cy="291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816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391400" cy="420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it-IT" b="1" dirty="0" smtClean="0">
                <a:solidFill>
                  <a:schemeClr val="tx2"/>
                </a:solidFill>
              </a:rPr>
              <a:t>Scale Space</a:t>
            </a:r>
            <a:endParaRPr lang="it-IT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25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b="1" dirty="0" smtClean="0">
                <a:solidFill>
                  <a:schemeClr val="tx2"/>
                </a:solidFill>
              </a:rPr>
              <a:t>Laplacian of Gaussian (LoP)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73" y="1290637"/>
            <a:ext cx="7675454" cy="5120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3123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8345"/>
            <a:ext cx="7287381" cy="5811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134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8782"/>
            <a:ext cx="6781800" cy="58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1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3175"/>
            <a:ext cx="7924800" cy="586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71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chemeClr val="tx2"/>
                </a:solidFill>
              </a:rPr>
              <a:t>Goal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458200" cy="4602163"/>
          </a:xfrm>
        </p:spPr>
        <p:txBody>
          <a:bodyPr>
            <a:normAutofit lnSpcReduction="10000"/>
          </a:bodyPr>
          <a:lstStyle/>
          <a:p>
            <a:r>
              <a:rPr lang="it-IT" dirty="0"/>
              <a:t>Extracting distinctive invariant features</a:t>
            </a:r>
          </a:p>
          <a:p>
            <a:pPr lvl="1"/>
            <a:r>
              <a:rPr lang="en-US" dirty="0" smtClean="0"/>
              <a:t>Correctly </a:t>
            </a:r>
            <a:r>
              <a:rPr lang="en-US" dirty="0"/>
              <a:t>matched against a large database of</a:t>
            </a:r>
          </a:p>
          <a:p>
            <a:r>
              <a:rPr lang="it-IT" dirty="0"/>
              <a:t>features from many images</a:t>
            </a:r>
          </a:p>
          <a:p>
            <a:pPr lvl="1"/>
            <a:r>
              <a:rPr lang="en-US" dirty="0" smtClean="0"/>
              <a:t>Invariance </a:t>
            </a:r>
            <a:r>
              <a:rPr lang="en-US" dirty="0"/>
              <a:t>to image scale and rotation</a:t>
            </a:r>
          </a:p>
          <a:p>
            <a:r>
              <a:rPr lang="it-IT" dirty="0" smtClean="0"/>
              <a:t>Robustness </a:t>
            </a:r>
            <a:r>
              <a:rPr lang="it-IT" dirty="0"/>
              <a:t>to</a:t>
            </a:r>
          </a:p>
          <a:p>
            <a:pPr lvl="1"/>
            <a:r>
              <a:rPr lang="it-IT" dirty="0" smtClean="0"/>
              <a:t> </a:t>
            </a:r>
            <a:r>
              <a:rPr lang="it-IT" dirty="0"/>
              <a:t>Affine distortion,</a:t>
            </a:r>
          </a:p>
          <a:p>
            <a:pPr lvl="1"/>
            <a:r>
              <a:rPr lang="it-IT" dirty="0" smtClean="0"/>
              <a:t> </a:t>
            </a:r>
            <a:r>
              <a:rPr lang="it-IT" dirty="0"/>
              <a:t>Change in 3D viewpoint,</a:t>
            </a:r>
          </a:p>
          <a:p>
            <a:pPr lvl="1"/>
            <a:r>
              <a:rPr lang="it-IT" dirty="0" smtClean="0"/>
              <a:t> </a:t>
            </a:r>
            <a:r>
              <a:rPr lang="it-IT" dirty="0"/>
              <a:t>Addition of noise,</a:t>
            </a:r>
          </a:p>
          <a:p>
            <a:pPr lvl="1"/>
            <a:r>
              <a:rPr lang="it-IT" dirty="0" smtClean="0"/>
              <a:t> </a:t>
            </a:r>
            <a:r>
              <a:rPr lang="it-IT" dirty="0"/>
              <a:t>Change in illumination.</a:t>
            </a:r>
          </a:p>
        </p:txBody>
      </p:sp>
      <p:sp>
        <p:nvSpPr>
          <p:cNvPr id="5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35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b="1" dirty="0" smtClean="0">
                <a:solidFill>
                  <a:schemeClr val="tx2"/>
                </a:solidFill>
              </a:rPr>
              <a:t>Scale Space Block Detector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3810000" cy="27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95400"/>
            <a:ext cx="4100413" cy="291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968" y="4267200"/>
            <a:ext cx="3548063" cy="256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204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b="1" dirty="0" smtClean="0">
                <a:solidFill>
                  <a:schemeClr val="tx2"/>
                </a:solidFill>
              </a:rPr>
              <a:t>Building a Scale Space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534400" cy="4830763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All scales must be examined to identify </a:t>
            </a:r>
            <a:r>
              <a:rPr lang="en-US" sz="2800" dirty="0" smtClean="0"/>
              <a:t>scale invariant </a:t>
            </a:r>
            <a:r>
              <a:rPr lang="it-IT" sz="2800" dirty="0" smtClean="0"/>
              <a:t>features.</a:t>
            </a:r>
            <a:endParaRPr lang="it-IT" sz="2800" dirty="0"/>
          </a:p>
          <a:p>
            <a:pPr algn="just"/>
            <a:r>
              <a:rPr lang="en-US" sz="2800" dirty="0" smtClean="0"/>
              <a:t>An </a:t>
            </a:r>
            <a:r>
              <a:rPr lang="en-US" sz="2800" dirty="0"/>
              <a:t>efficient function is to compute the </a:t>
            </a:r>
            <a:r>
              <a:rPr lang="en-US" sz="2800" dirty="0" smtClean="0"/>
              <a:t>Laplacian Pyramid </a:t>
            </a:r>
            <a:r>
              <a:rPr lang="en-US" sz="2800" dirty="0"/>
              <a:t>(Difference of Gaussian) (Burt &amp; Adelson, 1983)</a:t>
            </a:r>
            <a:endParaRPr lang="it-IT" sz="2800" dirty="0"/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24225"/>
            <a:ext cx="5791200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5367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it-IT" b="1" dirty="0" smtClean="0">
                <a:solidFill>
                  <a:schemeClr val="tx2"/>
                </a:solidFill>
              </a:rPr>
              <a:t>Approximation LoG by DoG</a:t>
            </a:r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21" y="1365922"/>
            <a:ext cx="8961079" cy="457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751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Building a Scale Space</a:t>
            </a:r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036" y="1143000"/>
            <a:ext cx="880341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3647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Building a Scale Space</a:t>
            </a:r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37" y="1143000"/>
            <a:ext cx="865800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04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it-IT" b="1" dirty="0" smtClean="0">
                <a:solidFill>
                  <a:schemeClr val="tx2"/>
                </a:solidFill>
              </a:rPr>
              <a:t>Building a Scale Space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86" y="2209800"/>
            <a:ext cx="8842036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225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chemeClr val="tx2"/>
                </a:solidFill>
              </a:rPr>
              <a:t> How many scale per octave?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</p:spPr>
        <p:txBody>
          <a:bodyPr/>
          <a:lstStyle/>
          <a:p>
            <a:r>
              <a:rPr lang="it-IT" sz="2400" dirty="0" smtClean="0"/>
              <a:t>A collection of 32 real images drawn from a diverse range, including:</a:t>
            </a:r>
          </a:p>
          <a:p>
            <a:pPr lvl="1"/>
            <a:r>
              <a:rPr lang="it-IT" sz="2400" dirty="0" smtClean="0"/>
              <a:t>Outdoor scenes, human faces, aerial photographs and industrial.</a:t>
            </a:r>
          </a:p>
          <a:p>
            <a:pPr marL="457200" lvl="1" indent="0">
              <a:buNone/>
            </a:pPr>
            <a:endParaRPr lang="it-IT" sz="2400" dirty="0" smtClean="0"/>
          </a:p>
          <a:p>
            <a:r>
              <a:rPr lang="it-IT" sz="2800" dirty="0" smtClean="0"/>
              <a:t>Each image is then subject to a range of transformation.</a:t>
            </a:r>
          </a:p>
          <a:p>
            <a:pPr lvl="1"/>
            <a:r>
              <a:rPr lang="it-IT" dirty="0" smtClean="0"/>
              <a:t>Rotation, scaling, affine strech, change in brightness</a:t>
            </a:r>
          </a:p>
          <a:p>
            <a:pPr lvl="1"/>
            <a:r>
              <a:rPr lang="it-IT" dirty="0"/>
              <a:t> </a:t>
            </a:r>
            <a:r>
              <a:rPr lang="it-IT" dirty="0" smtClean="0"/>
              <a:t>contrast and addition of image noise.</a:t>
            </a:r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72200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912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b="1" dirty="0" smtClean="0">
                <a:solidFill>
                  <a:schemeClr val="tx2"/>
                </a:solidFill>
              </a:rPr>
              <a:t>Building a Scale Space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4040188" cy="639762"/>
          </a:xfrm>
        </p:spPr>
        <p:txBody>
          <a:bodyPr/>
          <a:lstStyle/>
          <a:p>
            <a:r>
              <a:rPr lang="it-IT" dirty="0">
                <a:solidFill>
                  <a:schemeClr val="tx2"/>
                </a:solidFill>
              </a:rPr>
              <a:t>How many octave per scale?</a:t>
            </a:r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7800"/>
            <a:ext cx="4041775" cy="639762"/>
          </a:xfrm>
        </p:spPr>
        <p:txBody>
          <a:bodyPr/>
          <a:lstStyle/>
          <a:p>
            <a:pPr algn="ctr"/>
            <a:r>
              <a:rPr lang="it-IT" dirty="0" smtClean="0">
                <a:solidFill>
                  <a:schemeClr val="tx2"/>
                </a:solidFill>
              </a:rPr>
              <a:t>Initial Value of Sigma</a:t>
            </a:r>
            <a:endParaRPr lang="it-IT" dirty="0">
              <a:solidFill>
                <a:schemeClr val="tx2"/>
              </a:solidFill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2" y="2209800"/>
            <a:ext cx="445457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286000"/>
            <a:ext cx="43465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89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Scale Space Peak Detection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0" y="1828800"/>
            <a:ext cx="4800600" cy="4297363"/>
          </a:xfrm>
        </p:spPr>
        <p:txBody>
          <a:bodyPr>
            <a:normAutofit/>
          </a:bodyPr>
          <a:lstStyle/>
          <a:p>
            <a:r>
              <a:rPr lang="en-US" dirty="0"/>
              <a:t>Compare a pixel (</a:t>
            </a:r>
            <a:r>
              <a:rPr lang="en-US" b="1" dirty="0"/>
              <a:t>X</a:t>
            </a:r>
            <a:r>
              <a:rPr lang="en-US" dirty="0"/>
              <a:t>) with </a:t>
            </a:r>
            <a:r>
              <a:rPr lang="en-US" dirty="0" smtClean="0"/>
              <a:t>26 pixels </a:t>
            </a:r>
            <a:r>
              <a:rPr lang="en-US" dirty="0"/>
              <a:t>in current and </a:t>
            </a:r>
            <a:r>
              <a:rPr lang="en-US" dirty="0" smtClean="0"/>
              <a:t>adjacent </a:t>
            </a:r>
            <a:r>
              <a:rPr lang="it-IT" dirty="0" smtClean="0"/>
              <a:t>scales </a:t>
            </a:r>
            <a:r>
              <a:rPr lang="it-IT" dirty="0"/>
              <a:t>(</a:t>
            </a:r>
            <a:r>
              <a:rPr lang="it-IT" dirty="0">
                <a:solidFill>
                  <a:srgbClr val="00B050"/>
                </a:solidFill>
              </a:rPr>
              <a:t>Green Circles)</a:t>
            </a:r>
          </a:p>
          <a:p>
            <a:r>
              <a:rPr lang="en-US" dirty="0" smtClean="0"/>
              <a:t> </a:t>
            </a:r>
            <a:r>
              <a:rPr lang="en-US" dirty="0"/>
              <a:t>Select a pixel (</a:t>
            </a:r>
            <a:r>
              <a:rPr lang="en-US" b="1" dirty="0"/>
              <a:t>X</a:t>
            </a:r>
            <a:r>
              <a:rPr lang="en-US" dirty="0"/>
              <a:t>) </a:t>
            </a:r>
            <a:r>
              <a:rPr lang="en-US" dirty="0" smtClean="0"/>
              <a:t>if  </a:t>
            </a:r>
            <a:r>
              <a:rPr lang="it-IT" dirty="0" smtClean="0"/>
              <a:t>larger/smaller </a:t>
            </a:r>
            <a:r>
              <a:rPr lang="it-IT" dirty="0"/>
              <a:t>than all 26 pixels</a:t>
            </a:r>
          </a:p>
          <a:p>
            <a:r>
              <a:rPr lang="it-IT" dirty="0" smtClean="0"/>
              <a:t>Large </a:t>
            </a:r>
            <a:r>
              <a:rPr lang="it-IT" dirty="0"/>
              <a:t>number of </a:t>
            </a:r>
            <a:r>
              <a:rPr lang="it-IT" dirty="0" smtClean="0"/>
              <a:t>extrema, computationally </a:t>
            </a:r>
            <a:r>
              <a:rPr lang="it-IT" dirty="0"/>
              <a:t>expensive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Detect the most stable </a:t>
            </a:r>
            <a:r>
              <a:rPr lang="en-US" dirty="0" smtClean="0"/>
              <a:t>subset with a coarse sampling of scales</a:t>
            </a:r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1828800"/>
            <a:ext cx="4041775" cy="3505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2208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chemeClr val="tx2"/>
                </a:solidFill>
              </a:rPr>
              <a:t>Key Point Localization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/>
              <a:t>Candidates are chosen from </a:t>
            </a:r>
            <a:r>
              <a:rPr lang="en-US" dirty="0" smtClean="0"/>
              <a:t>extrema </a:t>
            </a:r>
            <a:r>
              <a:rPr lang="it-IT" dirty="0" smtClean="0"/>
              <a:t>detection.</a:t>
            </a:r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0" y="2667000"/>
            <a:ext cx="9137775" cy="3507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1002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/>
          <p:cNvSpPr/>
          <p:nvPr/>
        </p:nvSpPr>
        <p:spPr>
          <a:xfrm>
            <a:off x="0" y="6172200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AutoShape 2"/>
          <p:cNvSpPr>
            <a:spLocks noGrp="1" noChangeArrowheads="1"/>
          </p:cNvSpPr>
          <p:nvPr/>
        </p:nvSpPr>
        <p:spPr bwMode="auto">
          <a:xfrm>
            <a:off x="609600" y="447675"/>
            <a:ext cx="7924800" cy="1143000"/>
          </a:xfrm>
          <a:prstGeom prst="roundRect">
            <a:avLst>
              <a:gd name="adj" fmla="val 21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it-IT"/>
              <a:t>Types of invariance</a:t>
            </a: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685800" y="2047875"/>
            <a:ext cx="3770313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it-IT" sz="2400" b="1" dirty="0"/>
              <a:t>Illumination</a:t>
            </a:r>
          </a:p>
        </p:txBody>
      </p:sp>
      <p:pic>
        <p:nvPicPr>
          <p:cNvPr id="7" name="Picture 6" descr="PICT03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71675"/>
            <a:ext cx="2927350" cy="219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7" descr="PICT0333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181475"/>
            <a:ext cx="297180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6201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382000" cy="1341438"/>
          </a:xfrm>
        </p:spPr>
        <p:txBody>
          <a:bodyPr/>
          <a:lstStyle/>
          <a:p>
            <a:r>
              <a:rPr lang="it-IT" b="1" dirty="0" smtClean="0">
                <a:solidFill>
                  <a:schemeClr val="tx2"/>
                </a:solidFill>
              </a:rPr>
              <a:t>Initial Outlier Rejection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65" y="1828800"/>
            <a:ext cx="8213203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090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chemeClr val="tx2"/>
                </a:solidFill>
              </a:rPr>
              <a:t>Initial Outlier Rejection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00" y="1752600"/>
            <a:ext cx="733218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333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it-IT" b="1" dirty="0" smtClean="0">
                <a:solidFill>
                  <a:schemeClr val="tx2"/>
                </a:solidFill>
              </a:rPr>
              <a:t>Further Outlier Rejection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DOG has strong response </a:t>
            </a:r>
            <a:r>
              <a:rPr lang="en-US" dirty="0" smtClean="0"/>
              <a:t>along </a:t>
            </a:r>
            <a:r>
              <a:rPr lang="it-IT" dirty="0" smtClean="0"/>
              <a:t>edge</a:t>
            </a:r>
            <a:endParaRPr lang="it-IT" dirty="0"/>
          </a:p>
          <a:p>
            <a:r>
              <a:rPr lang="it-IT" dirty="0" smtClean="0"/>
              <a:t>Assume </a:t>
            </a:r>
            <a:r>
              <a:rPr lang="it-IT" dirty="0"/>
              <a:t>DOG as a surface</a:t>
            </a:r>
          </a:p>
          <a:p>
            <a:r>
              <a:rPr lang="it-IT" dirty="0" smtClean="0"/>
              <a:t>Compute </a:t>
            </a:r>
            <a:r>
              <a:rPr lang="it-IT" dirty="0"/>
              <a:t>principal curvatures (PC)</a:t>
            </a:r>
          </a:p>
          <a:p>
            <a:pPr lvl="1"/>
            <a:r>
              <a:rPr lang="en-US" dirty="0" smtClean="0"/>
              <a:t>Along </a:t>
            </a:r>
            <a:r>
              <a:rPr lang="en-US" dirty="0"/>
              <a:t>the edge one of the PC is very</a:t>
            </a:r>
          </a:p>
          <a:p>
            <a:pPr lvl="1"/>
            <a:r>
              <a:rPr lang="en-US" dirty="0"/>
              <a:t>low, across the edge is </a:t>
            </a:r>
            <a:r>
              <a:rPr lang="en-US" dirty="0" smtClean="0"/>
              <a:t>high</a:t>
            </a:r>
          </a:p>
          <a:p>
            <a:r>
              <a:rPr lang="en-US" dirty="0" smtClean="0"/>
              <a:t>Use Trace and </a:t>
            </a:r>
            <a:r>
              <a:rPr lang="en-US" dirty="0" err="1" smtClean="0"/>
              <a:t>Det</a:t>
            </a:r>
            <a:r>
              <a:rPr lang="en-US" dirty="0" smtClean="0"/>
              <a:t> </a:t>
            </a:r>
            <a:r>
              <a:rPr lang="en-US" dirty="0"/>
              <a:t>to Harris corner </a:t>
            </a:r>
            <a:r>
              <a:rPr lang="en-US" dirty="0" smtClean="0"/>
              <a:t>detector.</a:t>
            </a:r>
          </a:p>
          <a:p>
            <a:r>
              <a:rPr lang="it-IT" dirty="0"/>
              <a:t>Compute Hessian of </a:t>
            </a:r>
            <a:r>
              <a:rPr lang="it-IT" dirty="0" smtClean="0"/>
              <a:t>D</a:t>
            </a:r>
          </a:p>
          <a:p>
            <a:endParaRPr lang="it-IT" dirty="0"/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/>
              <a:t>Remove outliers by evaluating</a:t>
            </a:r>
            <a:endParaRPr lang="en-US" dirty="0" smtClean="0"/>
          </a:p>
          <a:p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86200"/>
            <a:ext cx="512445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5353050"/>
            <a:ext cx="464820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778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it-IT" b="1" dirty="0" smtClean="0">
                <a:solidFill>
                  <a:schemeClr val="tx2"/>
                </a:solidFill>
              </a:rPr>
              <a:t>Further Outlier Rejection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1"/>
            <a:ext cx="7239000" cy="303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029075"/>
            <a:ext cx="58674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4913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it-IT" b="1" dirty="0" smtClean="0">
                <a:solidFill>
                  <a:schemeClr val="tx2"/>
                </a:solidFill>
              </a:rPr>
              <a:t>Orientation Assignment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4525963"/>
          </a:xfrm>
        </p:spPr>
        <p:txBody>
          <a:bodyPr/>
          <a:lstStyle/>
          <a:p>
            <a:r>
              <a:rPr lang="it-IT" dirty="0"/>
              <a:t>To achieve rotation invariance</a:t>
            </a:r>
          </a:p>
          <a:p>
            <a:r>
              <a:rPr lang="it-IT" dirty="0" smtClean="0"/>
              <a:t>Compute </a:t>
            </a:r>
            <a:r>
              <a:rPr lang="it-IT" dirty="0"/>
              <a:t>central derivatives, </a:t>
            </a:r>
            <a:r>
              <a:rPr lang="it-IT" dirty="0" smtClean="0"/>
              <a:t>gradient </a:t>
            </a:r>
            <a:r>
              <a:rPr lang="en-US" dirty="0" smtClean="0"/>
              <a:t>magnitude </a:t>
            </a:r>
            <a:r>
              <a:rPr lang="en-US" dirty="0"/>
              <a:t>and direction of </a:t>
            </a:r>
            <a:r>
              <a:rPr lang="en-US" i="1" dirty="0"/>
              <a:t>L (</a:t>
            </a:r>
            <a:r>
              <a:rPr lang="en-US" dirty="0" smtClean="0"/>
              <a:t>smooth image</a:t>
            </a:r>
            <a:r>
              <a:rPr lang="en-US" dirty="0"/>
              <a:t>) at the scale of key point (</a:t>
            </a:r>
            <a:r>
              <a:rPr lang="en-US" dirty="0" err="1"/>
              <a:t>x,y</a:t>
            </a:r>
            <a:r>
              <a:rPr lang="en-US" dirty="0" smtClean="0"/>
              <a:t>).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61" y="4114800"/>
            <a:ext cx="8682939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783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Orientation Assignment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7467600" cy="357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44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Orientation Assignment</a:t>
            </a:r>
            <a:endParaRPr lang="it-IT" dirty="0">
              <a:solidFill>
                <a:schemeClr val="tx2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23174"/>
            <a:ext cx="7390937" cy="413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507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 smtClean="0">
                <a:solidFill>
                  <a:schemeClr val="tx2"/>
                </a:solidFill>
              </a:rPr>
              <a:t>Local Image Descriptor as Key Point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47594"/>
            <a:ext cx="7110557" cy="313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1004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Similarity to IT cortex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7772400" cy="4058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58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tx2"/>
                </a:solidFill>
              </a:rPr>
              <a:t>Extraction of Local Image</a:t>
            </a:r>
            <a:br>
              <a:rPr lang="it-IT" b="1" dirty="0">
                <a:solidFill>
                  <a:schemeClr val="tx2"/>
                </a:solidFill>
              </a:rPr>
            </a:br>
            <a:r>
              <a:rPr lang="it-IT" b="1" dirty="0">
                <a:solidFill>
                  <a:schemeClr val="tx2"/>
                </a:solidFill>
              </a:rPr>
              <a:t>Descriptors at Key Points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1488"/>
            <a:ext cx="7543800" cy="4811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975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AutoShape 2"/>
          <p:cNvSpPr>
            <a:spLocks noGrp="1" noChangeArrowheads="1"/>
          </p:cNvSpPr>
          <p:nvPr/>
        </p:nvSpPr>
        <p:spPr bwMode="auto">
          <a:xfrm>
            <a:off x="609600" y="516731"/>
            <a:ext cx="7924800" cy="1143000"/>
          </a:xfrm>
          <a:prstGeom prst="roundRect">
            <a:avLst>
              <a:gd name="adj" fmla="val 21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it-IT"/>
              <a:t>Types of invariance</a:t>
            </a: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685800" y="2116931"/>
            <a:ext cx="3770313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it-IT" sz="2400" b="1" dirty="0"/>
              <a:t>Illumination</a:t>
            </a:r>
          </a:p>
          <a:p>
            <a:r>
              <a:rPr lang="en-US" altLang="it-IT" sz="2400" b="1" dirty="0"/>
              <a:t>Scale</a:t>
            </a:r>
          </a:p>
        </p:txBody>
      </p:sp>
      <p:pic>
        <p:nvPicPr>
          <p:cNvPr id="7" name="Picture 6" descr="PICT017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116931"/>
            <a:ext cx="28194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7" descr="PICT017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26719"/>
            <a:ext cx="28194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3940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tx2"/>
                </a:solidFill>
              </a:rPr>
              <a:t>Descriptor Regions (n by n)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69975"/>
            <a:ext cx="6553200" cy="4474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8998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>
                <a:solidFill>
                  <a:schemeClr val="tx2"/>
                </a:solidFill>
              </a:rPr>
              <a:t>Extraction of Local Image</a:t>
            </a:r>
            <a:br>
              <a:rPr lang="it-IT" b="1" dirty="0">
                <a:solidFill>
                  <a:schemeClr val="tx2"/>
                </a:solidFill>
              </a:rPr>
            </a:br>
            <a:r>
              <a:rPr lang="it-IT" b="1" dirty="0">
                <a:solidFill>
                  <a:schemeClr val="tx2"/>
                </a:solidFill>
              </a:rPr>
              <a:t>Descriptors at Key Points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19587"/>
            <a:ext cx="8208773" cy="444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174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tx2"/>
                </a:solidFill>
              </a:rPr>
              <a:t>Key point matching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66" y="1828800"/>
            <a:ext cx="7688668" cy="324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082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566738"/>
            <a:ext cx="7419975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9580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566738"/>
            <a:ext cx="7419975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995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566738"/>
            <a:ext cx="7419975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708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 b="1" dirty="0">
                <a:solidFill>
                  <a:schemeClr val="tx2"/>
                </a:solidFill>
              </a:rPr>
              <a:t>The ratio of distance</a:t>
            </a:r>
            <a:br>
              <a:rPr lang="it-IT" sz="3200" b="1" dirty="0">
                <a:solidFill>
                  <a:schemeClr val="tx2"/>
                </a:solidFill>
              </a:rPr>
            </a:br>
            <a:r>
              <a:rPr lang="en-US" sz="3200" b="1" dirty="0">
                <a:solidFill>
                  <a:schemeClr val="tx2"/>
                </a:solidFill>
              </a:rPr>
              <a:t>from the closest to the distance of the</a:t>
            </a:r>
            <a:br>
              <a:rPr lang="en-US" sz="3200" b="1" dirty="0">
                <a:solidFill>
                  <a:schemeClr val="tx2"/>
                </a:solidFill>
              </a:rPr>
            </a:br>
            <a:r>
              <a:rPr lang="it-IT" sz="3200" b="1" dirty="0">
                <a:solidFill>
                  <a:schemeClr val="tx2"/>
                </a:solidFill>
              </a:rPr>
              <a:t>second closest</a:t>
            </a:r>
          </a:p>
        </p:txBody>
      </p:sp>
      <p:sp>
        <p:nvSpPr>
          <p:cNvPr id="4" name="Rettangolo 6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923" y="1676400"/>
            <a:ext cx="6433877" cy="4566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2869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chemeClr val="tx2"/>
                </a:solidFill>
              </a:rPr>
              <a:t>Reference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D. Lowe. Distinctive image features from </a:t>
            </a:r>
            <a:r>
              <a:rPr lang="en-US" dirty="0" smtClean="0"/>
              <a:t>scale invariant key </a:t>
            </a:r>
            <a:r>
              <a:rPr lang="en-US" dirty="0"/>
              <a:t>points., International Journal of </a:t>
            </a:r>
            <a:r>
              <a:rPr lang="en-US" dirty="0" smtClean="0"/>
              <a:t>Computer </a:t>
            </a:r>
            <a:r>
              <a:rPr lang="it-IT" dirty="0" smtClean="0"/>
              <a:t>Vision </a:t>
            </a:r>
            <a:r>
              <a:rPr lang="it-IT" dirty="0"/>
              <a:t>2004.</a:t>
            </a:r>
          </a:p>
        </p:txBody>
      </p:sp>
    </p:spTree>
    <p:extLst>
      <p:ext uri="{BB962C8B-B14F-4D97-AF65-F5344CB8AC3E}">
        <p14:creationId xmlns:p14="http://schemas.microsoft.com/office/powerpoint/2010/main" val="406635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AutoShape 2"/>
          <p:cNvSpPr>
            <a:spLocks noGrp="1" noChangeArrowheads="1"/>
          </p:cNvSpPr>
          <p:nvPr/>
        </p:nvSpPr>
        <p:spPr bwMode="auto">
          <a:xfrm>
            <a:off x="609600" y="504825"/>
            <a:ext cx="7924800" cy="1143000"/>
          </a:xfrm>
          <a:prstGeom prst="roundRect">
            <a:avLst>
              <a:gd name="adj" fmla="val 21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it-IT"/>
              <a:t>Types of invariance</a:t>
            </a: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685800" y="2105025"/>
            <a:ext cx="3770313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it-IT" sz="2400" b="1" dirty="0"/>
              <a:t>Illumination</a:t>
            </a:r>
          </a:p>
          <a:p>
            <a:r>
              <a:rPr lang="en-US" altLang="it-IT" sz="2400" b="1" dirty="0"/>
              <a:t>Scale</a:t>
            </a:r>
          </a:p>
          <a:p>
            <a:r>
              <a:rPr lang="en-US" altLang="it-IT" sz="2400" b="1" dirty="0"/>
              <a:t>Rotation</a:t>
            </a:r>
          </a:p>
        </p:txBody>
      </p:sp>
      <p:pic>
        <p:nvPicPr>
          <p:cNvPr id="7" name="Picture 6" descr="PICT02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0" y="2105025"/>
            <a:ext cx="2851150" cy="213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7" descr="PICT029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38625"/>
            <a:ext cx="28194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818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AutoShape 2"/>
          <p:cNvSpPr>
            <a:spLocks noGrp="1" noChangeArrowheads="1"/>
          </p:cNvSpPr>
          <p:nvPr/>
        </p:nvSpPr>
        <p:spPr bwMode="auto">
          <a:xfrm>
            <a:off x="609600" y="438150"/>
            <a:ext cx="7924800" cy="1143000"/>
          </a:xfrm>
          <a:prstGeom prst="roundRect">
            <a:avLst>
              <a:gd name="adj" fmla="val 21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it-IT"/>
              <a:t>Types of invariance</a:t>
            </a: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685800" y="2038350"/>
            <a:ext cx="3770313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it-IT" sz="2400" b="1" dirty="0"/>
              <a:t>Illumination</a:t>
            </a:r>
          </a:p>
          <a:p>
            <a:r>
              <a:rPr lang="en-US" altLang="it-IT" sz="2400" b="1" dirty="0"/>
              <a:t>Scale</a:t>
            </a:r>
          </a:p>
          <a:p>
            <a:r>
              <a:rPr lang="en-US" altLang="it-IT" sz="2400" b="1" dirty="0"/>
              <a:t>Rotation</a:t>
            </a:r>
          </a:p>
          <a:p>
            <a:r>
              <a:rPr lang="en-US" altLang="it-IT" sz="2400" b="1" dirty="0"/>
              <a:t>Affine</a:t>
            </a:r>
          </a:p>
        </p:txBody>
      </p:sp>
      <p:pic>
        <p:nvPicPr>
          <p:cNvPr id="7" name="Picture 6" descr="PICT02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038350"/>
            <a:ext cx="2895600" cy="219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7" descr="PICT02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191000"/>
            <a:ext cx="289560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9934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AutoShape 2"/>
          <p:cNvSpPr>
            <a:spLocks noGrp="1" noChangeArrowheads="1"/>
          </p:cNvSpPr>
          <p:nvPr/>
        </p:nvSpPr>
        <p:spPr bwMode="auto">
          <a:xfrm>
            <a:off x="609600" y="427831"/>
            <a:ext cx="7924800" cy="1143000"/>
          </a:xfrm>
          <a:prstGeom prst="roundRect">
            <a:avLst>
              <a:gd name="adj" fmla="val 21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r>
              <a:rPr lang="en-US" altLang="it-IT"/>
              <a:t>Types of invariance</a:t>
            </a: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685800" y="2028031"/>
            <a:ext cx="3770313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it-IT" sz="2400" b="1" dirty="0"/>
              <a:t>Illumination</a:t>
            </a:r>
          </a:p>
          <a:p>
            <a:r>
              <a:rPr lang="en-US" altLang="it-IT" sz="2400" b="1" dirty="0"/>
              <a:t>Scale</a:t>
            </a:r>
          </a:p>
          <a:p>
            <a:r>
              <a:rPr lang="en-US" altLang="it-IT" sz="2400" b="1" dirty="0"/>
              <a:t>Rotation</a:t>
            </a:r>
          </a:p>
          <a:p>
            <a:r>
              <a:rPr lang="en-US" altLang="it-IT" sz="2400" b="1" dirty="0"/>
              <a:t>Affine</a:t>
            </a:r>
          </a:p>
          <a:p>
            <a:r>
              <a:rPr lang="en-US" altLang="it-IT" sz="2400" b="1" dirty="0"/>
              <a:t>Full Perspective</a:t>
            </a:r>
          </a:p>
        </p:txBody>
      </p:sp>
      <p:pic>
        <p:nvPicPr>
          <p:cNvPr id="7" name="Picture 6" descr="PICT03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066131"/>
            <a:ext cx="289560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7" descr="PICT03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199731"/>
            <a:ext cx="2895600" cy="223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939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457200" y="217488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dirty="0" smtClean="0"/>
              <a:t>Idea of SIFT </a:t>
            </a:r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533400" y="1235075"/>
            <a:ext cx="8001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 eaLnBrk="1" hangingPunct="1"/>
            <a:r>
              <a:rPr lang="en-US" altLang="zh-CN" sz="2600" dirty="0" smtClean="0"/>
              <a:t> Image content is transformed into local feature coordinates that are invariant to translation, rotation, scale, and other imaging parameters</a:t>
            </a:r>
          </a:p>
        </p:txBody>
      </p:sp>
      <p:pic>
        <p:nvPicPr>
          <p:cNvPr id="9" name="Picture 8" descr="sift-fe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86063"/>
            <a:ext cx="8004175" cy="313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733800" y="5807075"/>
            <a:ext cx="1695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man Old Style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man Old Style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man Old Style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man Old Style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man Old Style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man Old Style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man Old Style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man Old Style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man Old Style" pitchFamily="18" charset="0"/>
                <a:ea typeface="宋体" pitchFamily="2" charset="-122"/>
                <a:cs typeface="+mn-cs"/>
              </a:defRPr>
            </a:lvl9pPr>
          </a:lstStyle>
          <a:p>
            <a:r>
              <a:rPr lang="en-US" altLang="zh-CN" b="1">
                <a:latin typeface="Arial" charset="0"/>
              </a:rPr>
              <a:t>SIFT Features</a:t>
            </a:r>
          </a:p>
        </p:txBody>
      </p:sp>
    </p:spTree>
    <p:extLst>
      <p:ext uri="{BB962C8B-B14F-4D97-AF65-F5344CB8AC3E}">
        <p14:creationId xmlns:p14="http://schemas.microsoft.com/office/powerpoint/2010/main" val="1885412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smtClean="0">
                <a:solidFill>
                  <a:schemeClr val="tx2"/>
                </a:solidFill>
              </a:rPr>
              <a:t>Advantages of SIFT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34436"/>
            <a:ext cx="8991600" cy="4525963"/>
          </a:xfrm>
        </p:spPr>
        <p:txBody>
          <a:bodyPr/>
          <a:lstStyle/>
          <a:p>
            <a:pPr algn="just"/>
            <a:r>
              <a:rPr lang="en-US" b="1" dirty="0"/>
              <a:t>Locality: </a:t>
            </a:r>
            <a:r>
              <a:rPr lang="en-US" dirty="0"/>
              <a:t>features are local, so robust </a:t>
            </a:r>
            <a:r>
              <a:rPr lang="en-US" dirty="0" smtClean="0"/>
              <a:t>to </a:t>
            </a:r>
            <a:r>
              <a:rPr lang="it-IT" dirty="0" smtClean="0"/>
              <a:t>occlusion </a:t>
            </a:r>
            <a:r>
              <a:rPr lang="it-IT" dirty="0"/>
              <a:t>and clutter</a:t>
            </a:r>
          </a:p>
          <a:p>
            <a:pPr algn="just"/>
            <a:r>
              <a:rPr lang="en-US" b="1" dirty="0" smtClean="0"/>
              <a:t>Distinctiveness</a:t>
            </a:r>
            <a:r>
              <a:rPr lang="en-US" b="1" dirty="0"/>
              <a:t>: </a:t>
            </a:r>
            <a:r>
              <a:rPr lang="en-US" dirty="0"/>
              <a:t>individual features can </a:t>
            </a:r>
            <a:r>
              <a:rPr lang="en-US" dirty="0" smtClean="0"/>
              <a:t>be matched </a:t>
            </a:r>
            <a:r>
              <a:rPr lang="en-US" dirty="0"/>
              <a:t>to a large database of objects</a:t>
            </a:r>
          </a:p>
          <a:p>
            <a:pPr algn="just"/>
            <a:r>
              <a:rPr lang="en-US" b="1" dirty="0" smtClean="0"/>
              <a:t>Quantity</a:t>
            </a:r>
            <a:r>
              <a:rPr lang="en-US" b="1" dirty="0"/>
              <a:t>: </a:t>
            </a:r>
            <a:r>
              <a:rPr lang="en-US" dirty="0"/>
              <a:t>many features can be </a:t>
            </a:r>
            <a:r>
              <a:rPr lang="en-US" dirty="0" smtClean="0"/>
              <a:t>generated</a:t>
            </a:r>
            <a:r>
              <a:rPr lang="it-IT" dirty="0" smtClean="0"/>
              <a:t> for </a:t>
            </a:r>
            <a:r>
              <a:rPr lang="it-IT" dirty="0"/>
              <a:t>even small objects</a:t>
            </a:r>
          </a:p>
          <a:p>
            <a:pPr algn="just"/>
            <a:r>
              <a:rPr lang="en-US" b="1" dirty="0" smtClean="0"/>
              <a:t>Efficiency</a:t>
            </a:r>
            <a:r>
              <a:rPr lang="en-US" b="1" dirty="0"/>
              <a:t>: </a:t>
            </a:r>
            <a:r>
              <a:rPr lang="en-US" dirty="0"/>
              <a:t>close to real-time performance</a:t>
            </a:r>
            <a:endParaRPr lang="it-IT" dirty="0"/>
          </a:p>
        </p:txBody>
      </p:sp>
      <p:sp>
        <p:nvSpPr>
          <p:cNvPr id="4" name="Rettangolo 6"/>
          <p:cNvSpPr/>
          <p:nvPr/>
        </p:nvSpPr>
        <p:spPr>
          <a:xfrm>
            <a:off x="0" y="6160399"/>
            <a:ext cx="9144000" cy="692696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287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0070C0"/>
            </a:gs>
            <a:gs pos="100000">
              <a:schemeClr val="bg1"/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7636</TotalTime>
  <Words>732</Words>
  <Application>Microsoft Office PowerPoint</Application>
  <PresentationFormat>On-screen Show (4:3)</PresentationFormat>
  <Paragraphs>129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DAVID LOWE, UBC</vt:lpstr>
      <vt:lpstr>Goal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of SIFT</vt:lpstr>
      <vt:lpstr>PowerPoint Presentation</vt:lpstr>
      <vt:lpstr>Scale Space</vt:lpstr>
      <vt:lpstr>Scale Space</vt:lpstr>
      <vt:lpstr>Scale Space</vt:lpstr>
      <vt:lpstr>Scale Space</vt:lpstr>
      <vt:lpstr>Scale Space</vt:lpstr>
      <vt:lpstr>Laplacian of Gaussian (LoP)</vt:lpstr>
      <vt:lpstr>PowerPoint Presentation</vt:lpstr>
      <vt:lpstr>PowerPoint Presentation</vt:lpstr>
      <vt:lpstr>PowerPoint Presentation</vt:lpstr>
      <vt:lpstr>Scale Space Block Detector</vt:lpstr>
      <vt:lpstr>Building a Scale Space</vt:lpstr>
      <vt:lpstr>Approximation LoG by DoG</vt:lpstr>
      <vt:lpstr>Building a Scale Space</vt:lpstr>
      <vt:lpstr>Building a Scale Space</vt:lpstr>
      <vt:lpstr>Building a Scale Space</vt:lpstr>
      <vt:lpstr> How many scale per octave?</vt:lpstr>
      <vt:lpstr>Building a Scale Space</vt:lpstr>
      <vt:lpstr>Scale Space Peak Detection</vt:lpstr>
      <vt:lpstr>Key Point Localization</vt:lpstr>
      <vt:lpstr>Initial Outlier Rejection</vt:lpstr>
      <vt:lpstr>Initial Outlier Rejection</vt:lpstr>
      <vt:lpstr>Further Outlier Rejection</vt:lpstr>
      <vt:lpstr>Further Outlier Rejection</vt:lpstr>
      <vt:lpstr>Orientation Assignment</vt:lpstr>
      <vt:lpstr>Orientation Assignment</vt:lpstr>
      <vt:lpstr>Orientation Assignment</vt:lpstr>
      <vt:lpstr>Local Image Descriptor as Key Point</vt:lpstr>
      <vt:lpstr>Similarity to IT cortex</vt:lpstr>
      <vt:lpstr>Extraction of Local Image Descriptors at Key Points</vt:lpstr>
      <vt:lpstr>Descriptor Regions (n by n)</vt:lpstr>
      <vt:lpstr>Extraction of Local Image Descriptors at Key Points</vt:lpstr>
      <vt:lpstr>Key point matching</vt:lpstr>
      <vt:lpstr>PowerPoint Presentation</vt:lpstr>
      <vt:lpstr>PowerPoint Presentation</vt:lpstr>
      <vt:lpstr>PowerPoint Presentation</vt:lpstr>
      <vt:lpstr>The ratio of distance from the closest to the distance of the second closest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Amran Bhuiyan</dc:creator>
  <cp:lastModifiedBy>arif</cp:lastModifiedBy>
  <cp:revision>188</cp:revision>
  <dcterms:created xsi:type="dcterms:W3CDTF">2006-08-16T00:00:00Z</dcterms:created>
  <dcterms:modified xsi:type="dcterms:W3CDTF">2018-12-12T18:04:14Z</dcterms:modified>
</cp:coreProperties>
</file>